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1" r:id="rId3"/>
    <p:sldId id="258" r:id="rId4"/>
    <p:sldId id="274" r:id="rId5"/>
    <p:sldId id="276" r:id="rId6"/>
    <p:sldId id="269" r:id="rId7"/>
    <p:sldId id="259" r:id="rId8"/>
    <p:sldId id="282" r:id="rId9"/>
    <p:sldId id="277" r:id="rId10"/>
    <p:sldId id="278" r:id="rId11"/>
    <p:sldId id="279" r:id="rId12"/>
    <p:sldId id="280" r:id="rId13"/>
    <p:sldId id="28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37123-A7A7-4421-9D93-E9FC0E79AF1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8386DFC-2383-4527-B114-170EDEE32BAD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EC4710CF-8E62-43FA-A6B7-C44B3FBB8D75}" type="parTrans" cxnId="{6725789E-AFD3-4544-9DA9-E18C72BD29E9}">
      <dgm:prSet/>
      <dgm:spPr/>
      <dgm:t>
        <a:bodyPr/>
        <a:lstStyle/>
        <a:p>
          <a:endParaRPr lang="en-US"/>
        </a:p>
      </dgm:t>
    </dgm:pt>
    <dgm:pt modelId="{B7283A3C-379B-410A-924E-3A62FEC5BE0C}" type="sibTrans" cxnId="{6725789E-AFD3-4544-9DA9-E18C72BD29E9}">
      <dgm:prSet/>
      <dgm:spPr/>
      <dgm:t>
        <a:bodyPr/>
        <a:lstStyle/>
        <a:p>
          <a:endParaRPr lang="en-US"/>
        </a:p>
      </dgm:t>
    </dgm:pt>
    <dgm:pt modelId="{5691ECC5-80A0-4416-8F70-BCC98747825E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8618DAA2-B3EE-4DA6-AED2-A88044B3AA15}" type="parTrans" cxnId="{E0353034-A05D-4EAD-99D0-7986F29F1F97}">
      <dgm:prSet/>
      <dgm:spPr/>
      <dgm:t>
        <a:bodyPr/>
        <a:lstStyle/>
        <a:p>
          <a:endParaRPr lang="en-US"/>
        </a:p>
      </dgm:t>
    </dgm:pt>
    <dgm:pt modelId="{9EC36A3E-2DD9-4337-903E-50181BEBBCCD}" type="sibTrans" cxnId="{E0353034-A05D-4EAD-99D0-7986F29F1F97}">
      <dgm:prSet/>
      <dgm:spPr/>
      <dgm:t>
        <a:bodyPr/>
        <a:lstStyle/>
        <a:p>
          <a:endParaRPr lang="en-US"/>
        </a:p>
      </dgm:t>
    </dgm:pt>
    <dgm:pt modelId="{3E0ACA23-9C32-46A3-976E-94450389F483}" type="pres">
      <dgm:prSet presAssocID="{19C37123-A7A7-4421-9D93-E9FC0E79AF1B}" presName="compositeShape" presStyleCnt="0">
        <dgm:presLayoutVars>
          <dgm:chMax val="7"/>
          <dgm:dir/>
          <dgm:resizeHandles val="exact"/>
        </dgm:presLayoutVars>
      </dgm:prSet>
      <dgm:spPr/>
    </dgm:pt>
    <dgm:pt modelId="{B504C8FA-A563-4C94-958A-8A4E3499E8E7}" type="pres">
      <dgm:prSet presAssocID="{58386DFC-2383-4527-B114-170EDEE32BAD}" presName="circ1" presStyleLbl="vennNode1" presStyleIdx="0" presStyleCnt="2"/>
      <dgm:spPr/>
      <dgm:t>
        <a:bodyPr/>
        <a:lstStyle/>
        <a:p>
          <a:endParaRPr lang="en-US"/>
        </a:p>
      </dgm:t>
    </dgm:pt>
    <dgm:pt modelId="{14146EB8-8CED-4FE2-A41F-A9FF63E0826A}" type="pres">
      <dgm:prSet presAssocID="{58386DFC-2383-4527-B114-170EDEE32B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AC7AD-A18A-4808-93F8-6C9506E66641}" type="pres">
      <dgm:prSet presAssocID="{5691ECC5-80A0-4416-8F70-BCC98747825E}" presName="circ2" presStyleLbl="vennNode1" presStyleIdx="1" presStyleCnt="2"/>
      <dgm:spPr/>
      <dgm:t>
        <a:bodyPr/>
        <a:lstStyle/>
        <a:p>
          <a:endParaRPr lang="en-US"/>
        </a:p>
      </dgm:t>
    </dgm:pt>
    <dgm:pt modelId="{68A47806-9A82-4450-9F41-0C2D1B852249}" type="pres">
      <dgm:prSet presAssocID="{5691ECC5-80A0-4416-8F70-BCC9874782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53034-A05D-4EAD-99D0-7986F29F1F97}" srcId="{19C37123-A7A7-4421-9D93-E9FC0E79AF1B}" destId="{5691ECC5-80A0-4416-8F70-BCC98747825E}" srcOrd="1" destOrd="0" parTransId="{8618DAA2-B3EE-4DA6-AED2-A88044B3AA15}" sibTransId="{9EC36A3E-2DD9-4337-903E-50181BEBBCCD}"/>
    <dgm:cxn modelId="{5F7FE908-466A-436D-AD73-128A0C1CF465}" type="presOf" srcId="{5691ECC5-80A0-4416-8F70-BCC98747825E}" destId="{68A47806-9A82-4450-9F41-0C2D1B852249}" srcOrd="1" destOrd="0" presId="urn:microsoft.com/office/officeart/2005/8/layout/venn1"/>
    <dgm:cxn modelId="{6725789E-AFD3-4544-9DA9-E18C72BD29E9}" srcId="{19C37123-A7A7-4421-9D93-E9FC0E79AF1B}" destId="{58386DFC-2383-4527-B114-170EDEE32BAD}" srcOrd="0" destOrd="0" parTransId="{EC4710CF-8E62-43FA-A6B7-C44B3FBB8D75}" sibTransId="{B7283A3C-379B-410A-924E-3A62FEC5BE0C}"/>
    <dgm:cxn modelId="{84DF0E7E-1E02-4E50-8DBC-EAB026C62952}" type="presOf" srcId="{19C37123-A7A7-4421-9D93-E9FC0E79AF1B}" destId="{3E0ACA23-9C32-46A3-976E-94450389F483}" srcOrd="0" destOrd="0" presId="urn:microsoft.com/office/officeart/2005/8/layout/venn1"/>
    <dgm:cxn modelId="{B17FEDD0-A44A-4ADC-B098-DB201E18CAC4}" type="presOf" srcId="{58386DFC-2383-4527-B114-170EDEE32BAD}" destId="{B504C8FA-A563-4C94-958A-8A4E3499E8E7}" srcOrd="0" destOrd="0" presId="urn:microsoft.com/office/officeart/2005/8/layout/venn1"/>
    <dgm:cxn modelId="{84864CBF-FC7F-46A0-B965-FF5DD1DD6286}" type="presOf" srcId="{58386DFC-2383-4527-B114-170EDEE32BAD}" destId="{14146EB8-8CED-4FE2-A41F-A9FF63E0826A}" srcOrd="1" destOrd="0" presId="urn:microsoft.com/office/officeart/2005/8/layout/venn1"/>
    <dgm:cxn modelId="{DA96168E-3045-43F8-A1FE-A1A4343E5E7A}" type="presOf" srcId="{5691ECC5-80A0-4416-8F70-BCC98747825E}" destId="{D5CAC7AD-A18A-4808-93F8-6C9506E66641}" srcOrd="0" destOrd="0" presId="urn:microsoft.com/office/officeart/2005/8/layout/venn1"/>
    <dgm:cxn modelId="{D27FDE12-1581-41AB-8770-F7E9AA3A09FB}" type="presParOf" srcId="{3E0ACA23-9C32-46A3-976E-94450389F483}" destId="{B504C8FA-A563-4C94-958A-8A4E3499E8E7}" srcOrd="0" destOrd="0" presId="urn:microsoft.com/office/officeart/2005/8/layout/venn1"/>
    <dgm:cxn modelId="{4B31DBC7-2E2E-4EF6-B6B7-F149E47E5EE8}" type="presParOf" srcId="{3E0ACA23-9C32-46A3-976E-94450389F483}" destId="{14146EB8-8CED-4FE2-A41F-A9FF63E0826A}" srcOrd="1" destOrd="0" presId="urn:microsoft.com/office/officeart/2005/8/layout/venn1"/>
    <dgm:cxn modelId="{A8FF777C-BB6A-417B-997C-62D7BB835A82}" type="presParOf" srcId="{3E0ACA23-9C32-46A3-976E-94450389F483}" destId="{D5CAC7AD-A18A-4808-93F8-6C9506E66641}" srcOrd="2" destOrd="0" presId="urn:microsoft.com/office/officeart/2005/8/layout/venn1"/>
    <dgm:cxn modelId="{9D36898D-1217-466B-BFA6-CA7BB9F8790F}" type="presParOf" srcId="{3E0ACA23-9C32-46A3-976E-94450389F483}" destId="{68A47806-9A82-4450-9F41-0C2D1B85224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4C8FA-A563-4C94-958A-8A4E3499E8E7}">
      <dsp:nvSpPr>
        <dsp:cNvPr id="0" name=""/>
        <dsp:cNvSpPr/>
      </dsp:nvSpPr>
      <dsp:spPr>
        <a:xfrm>
          <a:off x="206553" y="7922"/>
          <a:ext cx="2896688" cy="2896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</a:t>
          </a:r>
          <a:endParaRPr lang="en-US" sz="1800" kern="1200" dirty="0"/>
        </a:p>
      </dsp:txBody>
      <dsp:txXfrm>
        <a:off x="611046" y="349503"/>
        <a:ext cx="1670162" cy="2213525"/>
      </dsp:txXfrm>
    </dsp:sp>
    <dsp:sp modelId="{D5CAC7AD-A18A-4808-93F8-6C9506E66641}">
      <dsp:nvSpPr>
        <dsp:cNvPr id="0" name=""/>
        <dsp:cNvSpPr/>
      </dsp:nvSpPr>
      <dsp:spPr>
        <a:xfrm>
          <a:off x="2294257" y="7922"/>
          <a:ext cx="2896688" cy="2896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</a:t>
          </a:r>
          <a:endParaRPr lang="en-US" sz="1800" kern="1200" dirty="0"/>
        </a:p>
      </dsp:txBody>
      <dsp:txXfrm>
        <a:off x="3116290" y="349503"/>
        <a:ext cx="1670162" cy="221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6709-6608-4C12-9268-73D238FD62A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18BBA-3E2A-4D42-9676-932D630FC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“venting” session – compile a list of common complaints</a:t>
            </a:r>
            <a:r>
              <a:rPr lang="en-US" baseline="0" dirty="0" smtClean="0"/>
              <a:t> about </a:t>
            </a:r>
            <a:r>
              <a:rPr lang="en-US" baseline="0" dirty="0" err="1" smtClean="0"/>
              <a:t>groupwork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Grouphate</a:t>
            </a:r>
            <a:r>
              <a:rPr lang="en-US" baseline="0" dirty="0" smtClean="0"/>
              <a:t> scale?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2F64-3331-7542-A356-81B6A3E670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content you may teach your</a:t>
            </a:r>
            <a:r>
              <a:rPr lang="en-US" baseline="0" dirty="0" smtClean="0"/>
              <a:t> students about what makes a group “healthy)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2F64-3331-7542-A356-81B6A3E670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9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57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88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6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83FF-3FF5-41C5-8CFA-969026AC6D2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8BE2-97CF-488F-9A16-88DCC4FA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79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03/03/09/weekinreview/the-nation-nasa-s-curse-groupthink-is-30-years-old-and-still-going-strong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:%20https:/www.youtube.com/watch?v=OT1cDRiIE4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 Teamwork and Teambuilding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Brandi </a:t>
            </a:r>
            <a:r>
              <a:rPr lang="en-US" dirty="0" err="1" smtClean="0"/>
              <a:t>Frisby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Group Roles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3000" dirty="0" smtClean="0"/>
              <a:t>Task roles- help group complete a task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sz="2600" dirty="0" smtClean="0"/>
              <a:t>E.g., information givers, analyzers, seekers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3000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3000" dirty="0" smtClean="0"/>
              <a:t>Maintenance Roles- help a group maintain and develop cohesion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sz="2600" dirty="0" smtClean="0"/>
              <a:t>E.g., supporters, harmonizers, mediators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3000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3000" dirty="0" smtClean="0"/>
              <a:t>Procedural Roles- directly support group process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sz="2600" dirty="0" smtClean="0"/>
              <a:t>E.g., logistics, expediters, gatekeepers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3000" dirty="0" smtClean="0"/>
          </a:p>
          <a:p>
            <a:pPr marL="365760" indent="-256032">
              <a:buFont typeface="Wingdings 3"/>
              <a:buChar char="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eam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661"/>
            <a:ext cx="10294182" cy="68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Conflict: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Differing goals</a:t>
            </a:r>
          </a:p>
          <a:p>
            <a:endParaRPr lang="en-US" altLang="en-US" dirty="0"/>
          </a:p>
          <a:p>
            <a:r>
              <a:rPr lang="en-US" altLang="en-US" dirty="0"/>
              <a:t>Differing ways of achieving goals</a:t>
            </a:r>
          </a:p>
          <a:p>
            <a:endParaRPr lang="en-US" altLang="en-US" dirty="0"/>
          </a:p>
          <a:p>
            <a:r>
              <a:rPr lang="en-US" altLang="en-US" dirty="0"/>
              <a:t>Differing interpersonal needs</a:t>
            </a:r>
          </a:p>
          <a:p>
            <a:endParaRPr lang="en-US" altLang="en-US" dirty="0"/>
          </a:p>
          <a:p>
            <a:r>
              <a:rPr lang="en-US" altLang="en-US" dirty="0"/>
              <a:t>Differing expectations of behavior</a:t>
            </a:r>
          </a:p>
          <a:p>
            <a:endParaRPr lang="en-US" dirty="0"/>
          </a:p>
        </p:txBody>
      </p:sp>
      <p:pic>
        <p:nvPicPr>
          <p:cNvPr id="1026" name="Picture 2" descr="Image result for team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685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Solving Team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625" y="1868487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 smtClean="0"/>
              <a:t>Understand that conflict is normal…beneficial</a:t>
            </a:r>
          </a:p>
          <a:p>
            <a:pPr lvl="1"/>
            <a:r>
              <a:rPr lang="en-US" sz="2400" dirty="0" smtClean="0"/>
              <a:t>Use “I” Language</a:t>
            </a:r>
          </a:p>
          <a:p>
            <a:pPr lvl="1"/>
            <a:r>
              <a:rPr lang="en-US" sz="2400" dirty="0" smtClean="0"/>
              <a:t>Empathize</a:t>
            </a:r>
          </a:p>
          <a:p>
            <a:pPr lvl="1"/>
            <a:r>
              <a:rPr lang="en-US" sz="2400" dirty="0" smtClean="0"/>
              <a:t>Perception Check</a:t>
            </a:r>
          </a:p>
          <a:p>
            <a:pPr lvl="1"/>
            <a:r>
              <a:rPr lang="en-US" sz="2400" dirty="0" smtClean="0"/>
              <a:t>Keep your eye on the prize</a:t>
            </a:r>
          </a:p>
          <a:p>
            <a:pPr lvl="1"/>
            <a:r>
              <a:rPr lang="en-US" sz="2400" dirty="0" smtClean="0"/>
              <a:t>Rational, not emotional</a:t>
            </a:r>
          </a:p>
          <a:p>
            <a:pPr lvl="1"/>
            <a:r>
              <a:rPr lang="en-US" sz="2400" dirty="0" smtClean="0"/>
              <a:t>Set rules for behavior and stick to them</a:t>
            </a:r>
          </a:p>
          <a:p>
            <a:pPr lvl="1"/>
            <a:r>
              <a:rPr lang="en-US" sz="2400" dirty="0" smtClean="0"/>
              <a:t>Active listening</a:t>
            </a:r>
          </a:p>
          <a:p>
            <a:pPr lvl="1"/>
            <a:r>
              <a:rPr lang="en-US" sz="2400" dirty="0" smtClean="0"/>
              <a:t>Compromise and collaborate</a:t>
            </a:r>
            <a:endParaRPr lang="en-US" sz="2400" dirty="0"/>
          </a:p>
        </p:txBody>
      </p:sp>
      <p:sp>
        <p:nvSpPr>
          <p:cNvPr id="4" name="AutoShape 2" descr="Image result for groupth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group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4" y="2238373"/>
            <a:ext cx="4365626" cy="43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9775" y="6083300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Groupthink at NASA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74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330579" cy="4165527"/>
          </a:xfrm>
        </p:spPr>
        <p:txBody>
          <a:bodyPr/>
          <a:lstStyle/>
          <a:p>
            <a:r>
              <a:rPr lang="en-US" dirty="0" smtClean="0"/>
              <a:t>Professors AND Employers want team work</a:t>
            </a:r>
          </a:p>
          <a:p>
            <a:r>
              <a:rPr lang="en-US" dirty="0" smtClean="0"/>
              <a:t>Allow a group to form – get involved to shape that formation</a:t>
            </a:r>
          </a:p>
          <a:p>
            <a:r>
              <a:rPr lang="en-US" dirty="0" smtClean="0"/>
              <a:t>Formal and Informal Norms</a:t>
            </a:r>
          </a:p>
          <a:p>
            <a:r>
              <a:rPr lang="en-US" dirty="0" smtClean="0"/>
              <a:t>Every person has an important role. All roles </a:t>
            </a:r>
            <a:r>
              <a:rPr lang="en-US" dirty="0" smtClean="0">
                <a:sym typeface="Wingdings" panose="05000000000000000000" pitchFamily="2" charset="2"/>
              </a:rPr>
              <a:t> synergy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Conflict is </a:t>
            </a:r>
            <a:r>
              <a:rPr lang="en-US" u="sng" dirty="0" smtClean="0">
                <a:sym typeface="Wingdings" panose="05000000000000000000" pitchFamily="2" charset="2"/>
              </a:rPr>
              <a:t>NOT</a:t>
            </a:r>
            <a:r>
              <a:rPr lang="en-US" dirty="0" smtClean="0">
                <a:sym typeface="Wingdings" panose="05000000000000000000" pitchFamily="2" charset="2"/>
              </a:rPr>
              <a:t> bad; conflict management CAN be bad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employers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2070100"/>
            <a:ext cx="10439400" cy="4597399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dirty="0" smtClean="0"/>
              <a:t>1. </a:t>
            </a:r>
            <a:r>
              <a:rPr lang="en-US" sz="2800" dirty="0" smtClean="0"/>
              <a:t>Ability </a:t>
            </a:r>
            <a:r>
              <a:rPr lang="en-US" sz="2800" dirty="0"/>
              <a:t>to work in a team structure</a:t>
            </a:r>
          </a:p>
          <a:p>
            <a:pPr marL="0" indent="0" fontAlgn="base">
              <a:buNone/>
            </a:pPr>
            <a:r>
              <a:rPr lang="en-US" sz="2800" dirty="0"/>
              <a:t>2. Ability to make decisions and solve problems </a:t>
            </a:r>
          </a:p>
          <a:p>
            <a:pPr marL="0" indent="0" fontAlgn="base">
              <a:buNone/>
            </a:pPr>
            <a:r>
              <a:rPr lang="en-US" sz="2800" dirty="0"/>
              <a:t>3. Ability to communicate verbally with people inside and outside an organization</a:t>
            </a:r>
          </a:p>
          <a:p>
            <a:pPr marL="0" indent="0" fontAlgn="base">
              <a:buNone/>
            </a:pPr>
            <a:r>
              <a:rPr lang="en-US" sz="2800" dirty="0"/>
              <a:t>4. Ability to plan, organize and prioritize work</a:t>
            </a:r>
          </a:p>
          <a:p>
            <a:pPr marL="0" indent="0" fontAlgn="base">
              <a:buNone/>
            </a:pPr>
            <a:r>
              <a:rPr lang="en-US" sz="2800" dirty="0"/>
              <a:t>5. Ability to obtain and process information</a:t>
            </a:r>
          </a:p>
          <a:p>
            <a:pPr marL="0" indent="0" fontAlgn="base">
              <a:buNone/>
            </a:pPr>
            <a:r>
              <a:rPr lang="en-US" sz="2800" dirty="0"/>
              <a:t>6. Ability to analyze quantitative data</a:t>
            </a:r>
          </a:p>
          <a:p>
            <a:pPr marL="0" indent="0" fontAlgn="base">
              <a:buNone/>
            </a:pPr>
            <a:r>
              <a:rPr lang="en-US" sz="2800" dirty="0"/>
              <a:t>7. Technical knowledge related to the job</a:t>
            </a:r>
          </a:p>
          <a:p>
            <a:pPr marL="0" indent="0" fontAlgn="base">
              <a:buNone/>
            </a:pPr>
            <a:r>
              <a:rPr lang="en-US" sz="2800" dirty="0"/>
              <a:t>8. Proficiency with computer software programs</a:t>
            </a:r>
          </a:p>
          <a:p>
            <a:pPr marL="0" indent="0" fontAlgn="base">
              <a:buNone/>
            </a:pPr>
            <a:r>
              <a:rPr lang="en-US" sz="2800" dirty="0"/>
              <a:t>9. Ability to create and/or edit written reports</a:t>
            </a:r>
          </a:p>
          <a:p>
            <a:pPr marL="0" indent="0" fontAlgn="base">
              <a:buNone/>
            </a:pPr>
            <a:r>
              <a:rPr lang="en-US" sz="2800" dirty="0"/>
              <a:t>10. Ability to sell and influence others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90200" y="6176963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Adams, 2015</a:t>
            </a:r>
          </a:p>
          <a:p>
            <a:r>
              <a:rPr lang="en-US" dirty="0"/>
              <a:t>F</a:t>
            </a:r>
            <a:r>
              <a:rPr lang="en-US" dirty="0" smtClean="0"/>
              <a:t>orbes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your groups:</a:t>
            </a:r>
            <a:br>
              <a:rPr lang="en-US" dirty="0" smtClean="0"/>
            </a:br>
            <a:r>
              <a:rPr lang="en-US" dirty="0" smtClean="0"/>
              <a:t>What bothers you most about team work?</a:t>
            </a:r>
            <a:br>
              <a:rPr lang="en-US" dirty="0" smtClean="0"/>
            </a:br>
            <a:r>
              <a:rPr lang="en-US" dirty="0" smtClean="0"/>
              <a:t>What are the advantages to team work?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http://sphotos-a.xx.fbcdn.net/hphotos-ash3/644602_10100243176609430_4935160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51" y="2336873"/>
            <a:ext cx="7364376" cy="452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20" y="2797928"/>
            <a:ext cx="9613861" cy="1080938"/>
          </a:xfrm>
        </p:spPr>
        <p:txBody>
          <a:bodyPr/>
          <a:lstStyle/>
          <a:p>
            <a:pPr algn="ctr"/>
            <a:r>
              <a:rPr lang="en-US" dirty="0" smtClean="0"/>
              <a:t>Team Challenge – Car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1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343279" cy="4102027"/>
          </a:xfrm>
        </p:spPr>
        <p:txBody>
          <a:bodyPr>
            <a:normAutofit/>
          </a:bodyPr>
          <a:lstStyle/>
          <a:p>
            <a:r>
              <a:rPr lang="en-US" dirty="0" smtClean="0"/>
              <a:t>Was your team successful? Why or why not?</a:t>
            </a:r>
          </a:p>
          <a:p>
            <a:r>
              <a:rPr lang="en-US" dirty="0" smtClean="0"/>
              <a:t>What were the biggest challenges?</a:t>
            </a:r>
          </a:p>
          <a:p>
            <a:r>
              <a:rPr lang="en-US" dirty="0" smtClean="0"/>
              <a:t>Did a leader emerge? Were they effective leaders?</a:t>
            </a:r>
          </a:p>
          <a:p>
            <a:r>
              <a:rPr lang="en-US" dirty="0" smtClean="0"/>
              <a:t>Did any of your pet peeves show up? How did you handle it?</a:t>
            </a:r>
          </a:p>
          <a:p>
            <a:r>
              <a:rPr lang="en-US" dirty="0" smtClean="0"/>
              <a:t>Was there any conflict? Stress? How did you manage it?</a:t>
            </a:r>
          </a:p>
          <a:p>
            <a:r>
              <a:rPr lang="en-US" dirty="0" smtClean="0"/>
              <a:t>How would this activity have gone if you had to complete it by yourself?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Tuckman’s Model of Group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heatoncollege.edu/sail/files/2011/12/group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5" y="1965325"/>
            <a:ext cx="83104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98000" y="3860800"/>
            <a:ext cx="1548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Group </a:t>
            </a:r>
          </a:p>
          <a:p>
            <a:r>
              <a:rPr lang="en-US" dirty="0" smtClean="0">
                <a:hlinkClick r:id="rId3" action="ppaction://hlinkfile"/>
              </a:rPr>
              <a:t>Development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83" y="6350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 of Effective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683" y="2124639"/>
            <a:ext cx="6177717" cy="4733361"/>
          </a:xfrm>
        </p:spPr>
        <p:txBody>
          <a:bodyPr>
            <a:normAutofit lnSpcReduction="10000"/>
          </a:bodyPr>
          <a:lstStyle/>
          <a:p>
            <a:pPr>
              <a:buFont typeface="Calisto MT" pitchFamily="-110" charset="0"/>
              <a:buChar char="•"/>
              <a:defRPr/>
            </a:pPr>
            <a:r>
              <a:rPr lang="en-US" dirty="0">
                <a:ea typeface="ＭＳ Ｐゴシック" pitchFamily="-110" charset="-128"/>
              </a:rPr>
              <a:t>Interdependent </a:t>
            </a:r>
            <a:r>
              <a:rPr lang="en-US" sz="2400" dirty="0" smtClean="0">
                <a:ea typeface="ＭＳ Ｐゴシック" pitchFamily="-110" charset="-128"/>
              </a:rPr>
              <a:t>(</a:t>
            </a:r>
            <a:r>
              <a:rPr lang="en-US" sz="2400" dirty="0">
                <a:ea typeface="ＭＳ Ｐゴシック" pitchFamily="-110" charset="-128"/>
              </a:rPr>
              <a:t>≠ “divide and conquer</a:t>
            </a:r>
            <a:r>
              <a:rPr lang="en-US" sz="2400" dirty="0" smtClean="0">
                <a:ea typeface="ＭＳ Ｐゴシック" pitchFamily="-110" charset="-128"/>
              </a:rPr>
              <a:t>”)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sz="2400" dirty="0">
              <a:ea typeface="ＭＳ Ｐゴシック" pitchFamily="-110" charset="-128"/>
            </a:endParaRPr>
          </a:p>
          <a:p>
            <a:pPr>
              <a:buFont typeface="Calisto MT" pitchFamily="-110" charset="0"/>
              <a:buChar char="•"/>
              <a:defRPr/>
            </a:pPr>
            <a:r>
              <a:rPr lang="en-US" dirty="0">
                <a:ea typeface="ＭＳ Ｐゴシック" pitchFamily="-110" charset="-128"/>
              </a:rPr>
              <a:t>Cohesive  </a:t>
            </a:r>
            <a:r>
              <a:rPr lang="en-US" sz="2400" dirty="0" smtClean="0">
                <a:ea typeface="ＭＳ Ｐゴシック" pitchFamily="-110" charset="-128"/>
              </a:rPr>
              <a:t>(</a:t>
            </a:r>
            <a:r>
              <a:rPr lang="en-US" sz="2400" dirty="0">
                <a:ea typeface="ＭＳ Ｐゴシック" pitchFamily="-110" charset="-128"/>
              </a:rPr>
              <a:t>teambuilding to build trust and rapport</a:t>
            </a:r>
            <a:r>
              <a:rPr lang="en-US" sz="2400" dirty="0" smtClean="0">
                <a:ea typeface="ＭＳ Ｐゴシック" pitchFamily="-110" charset="-128"/>
              </a:rPr>
              <a:t>)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sz="2400" dirty="0">
              <a:ea typeface="ＭＳ Ｐゴシック" pitchFamily="-110" charset="-128"/>
            </a:endParaRPr>
          </a:p>
          <a:p>
            <a:pPr>
              <a:buFont typeface="Calisto MT" pitchFamily="-110" charset="0"/>
              <a:buChar char="•"/>
              <a:defRPr/>
            </a:pPr>
            <a:r>
              <a:rPr lang="en-US" dirty="0">
                <a:ea typeface="ＭＳ Ｐゴシック" pitchFamily="-110" charset="-128"/>
              </a:rPr>
              <a:t>Productive Norms </a:t>
            </a:r>
            <a:r>
              <a:rPr lang="en-US" sz="2400" dirty="0" smtClean="0">
                <a:ea typeface="ＭＳ Ｐゴシック" pitchFamily="-110" charset="-128"/>
              </a:rPr>
              <a:t>(</a:t>
            </a:r>
            <a:r>
              <a:rPr lang="en-US" sz="2400" dirty="0">
                <a:ea typeface="ＭＳ Ｐゴシック" pitchFamily="-110" charset="-128"/>
              </a:rPr>
              <a:t>behavioral expectations</a:t>
            </a:r>
            <a:r>
              <a:rPr lang="en-US" sz="2400" dirty="0" smtClean="0">
                <a:ea typeface="ＭＳ Ｐゴシック" pitchFamily="-110" charset="-128"/>
              </a:rPr>
              <a:t>)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sz="2400" dirty="0">
              <a:ea typeface="ＭＳ Ｐゴシック" pitchFamily="-110" charset="-128"/>
            </a:endParaRPr>
          </a:p>
          <a:p>
            <a:pPr>
              <a:buFont typeface="Calisto MT" pitchFamily="-110" charset="0"/>
              <a:buChar char="•"/>
              <a:defRPr/>
            </a:pPr>
            <a:r>
              <a:rPr lang="en-US" dirty="0">
                <a:ea typeface="ＭＳ Ｐゴシック" pitchFamily="-110" charset="-128"/>
              </a:rPr>
              <a:t>Accountable </a:t>
            </a:r>
            <a:r>
              <a:rPr lang="en-US" sz="2400" dirty="0" smtClean="0">
                <a:ea typeface="ＭＳ Ｐゴシック" pitchFamily="-110" charset="-128"/>
              </a:rPr>
              <a:t>(</a:t>
            </a:r>
            <a:r>
              <a:rPr lang="en-US" sz="2400" dirty="0">
                <a:ea typeface="ＭＳ Ｐゴシック" pitchFamily="-110" charset="-128"/>
              </a:rPr>
              <a:t>responsible for adhering to norms</a:t>
            </a:r>
            <a:r>
              <a:rPr lang="en-US" sz="2400" dirty="0" smtClean="0">
                <a:ea typeface="ＭＳ Ｐゴシック" pitchFamily="-110" charset="-128"/>
              </a:rPr>
              <a:t>)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sz="2400" dirty="0">
              <a:ea typeface="ＭＳ Ｐゴシック" pitchFamily="-110" charset="-128"/>
            </a:endParaRPr>
          </a:p>
          <a:p>
            <a:pPr>
              <a:buFont typeface="Calisto MT" pitchFamily="-110" charset="0"/>
              <a:buChar char="•"/>
              <a:defRPr/>
            </a:pPr>
            <a:r>
              <a:rPr lang="en-US" dirty="0">
                <a:ea typeface="ＭＳ Ｐゴシック" pitchFamily="-110" charset="-128"/>
              </a:rPr>
              <a:t>Synergy</a:t>
            </a:r>
          </a:p>
        </p:txBody>
      </p:sp>
      <p:pic>
        <p:nvPicPr>
          <p:cNvPr id="6" name="Picture 2" descr="Image result for teamwork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17" y="2124639"/>
            <a:ext cx="5905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97642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down your top 5 </a:t>
            </a:r>
          </a:p>
          <a:p>
            <a:pPr marL="0" indent="0">
              <a:buNone/>
            </a:pPr>
            <a:r>
              <a:rPr lang="en-US" dirty="0" smtClean="0"/>
              <a:t>characteristics of good leaders.</a:t>
            </a:r>
          </a:p>
          <a:p>
            <a:pPr marL="0" indent="0">
              <a:buNone/>
            </a:pPr>
            <a:r>
              <a:rPr lang="en-US" dirty="0" smtClean="0"/>
              <a:t>Now, write down the top 5 characteristics of a </a:t>
            </a:r>
          </a:p>
          <a:p>
            <a:pPr marL="0" indent="0">
              <a:buNone/>
            </a:pPr>
            <a:r>
              <a:rPr lang="en-US" dirty="0" smtClean="0"/>
              <a:t>good communicator in the workplace.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79400" y="3810000"/>
          <a:ext cx="5397500" cy="291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1946" y="0"/>
            <a:ext cx="4640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Group Roles - Leadership</a:t>
            </a:r>
            <a:endParaRPr lang="en-US" dirty="0"/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5054600" y="2065337"/>
            <a:ext cx="8686800" cy="5148262"/>
          </a:xfrm>
        </p:spPr>
        <p:txBody>
          <a:bodyPr/>
          <a:lstStyle/>
          <a:p>
            <a:r>
              <a:rPr lang="en-US" altLang="en-US" dirty="0" smtClean="0"/>
              <a:t>Informal/emergent leaders vs. formal leaders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Shared leadership is most effective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Shared leadership occurs when all roles </a:t>
            </a:r>
          </a:p>
          <a:p>
            <a:pPr marL="0" indent="0">
              <a:buNone/>
            </a:pPr>
            <a:r>
              <a:rPr lang="en-US" altLang="en-US" dirty="0" smtClean="0"/>
              <a:t>work together to reach common goal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Delegate tasks, play to each member’s </a:t>
            </a:r>
          </a:p>
          <a:p>
            <a:pPr marL="0" indent="0">
              <a:buNone/>
            </a:pPr>
            <a:r>
              <a:rPr lang="en-US" altLang="en-US" dirty="0" smtClean="0"/>
              <a:t>strengths</a:t>
            </a:r>
          </a:p>
        </p:txBody>
      </p:sp>
      <p:sp>
        <p:nvSpPr>
          <p:cNvPr id="2" name="AutoShape 2" descr="Displaying phot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isplaying photo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70233"/>
            <a:ext cx="4470640" cy="44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224</TotalTime>
  <Words>486</Words>
  <Application>Microsoft Office PowerPoint</Application>
  <PresentationFormat>Widescreen</PresentationFormat>
  <Paragraphs>100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Calisto MT</vt:lpstr>
      <vt:lpstr>Trebuchet MS</vt:lpstr>
      <vt:lpstr>Verdana</vt:lpstr>
      <vt:lpstr>Wingdings</vt:lpstr>
      <vt:lpstr>Wingdings 3</vt:lpstr>
      <vt:lpstr>Berlin</vt:lpstr>
      <vt:lpstr>Effective Teamwork and Teambuilding</vt:lpstr>
      <vt:lpstr>What do employers want?</vt:lpstr>
      <vt:lpstr>In your groups: What bothers you most about team work? What are the advantages to team work?</vt:lpstr>
      <vt:lpstr>Team Challenge – Car Pool</vt:lpstr>
      <vt:lpstr>Discussion</vt:lpstr>
      <vt:lpstr>Tuckman’s Model of Group Development</vt:lpstr>
      <vt:lpstr>Characteristics of Effective Teams</vt:lpstr>
      <vt:lpstr>Leadership</vt:lpstr>
      <vt:lpstr>Group Roles - Leadership</vt:lpstr>
      <vt:lpstr>Other Group Roles</vt:lpstr>
      <vt:lpstr>PowerPoint Presentation</vt:lpstr>
      <vt:lpstr>Group Conflict: Causes</vt:lpstr>
      <vt:lpstr>Tips for Solving Team Conflict</vt:lpstr>
      <vt:lpstr>Take Away Messages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</dc:creator>
  <cp:lastModifiedBy>Brandi Frisby</cp:lastModifiedBy>
  <cp:revision>23</cp:revision>
  <dcterms:created xsi:type="dcterms:W3CDTF">2017-02-02T16:06:51Z</dcterms:created>
  <dcterms:modified xsi:type="dcterms:W3CDTF">2018-08-23T18:50:51Z</dcterms:modified>
</cp:coreProperties>
</file>